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9" r:id="rId4"/>
  </p:sldMasterIdLst>
  <p:notesMasterIdLst>
    <p:notesMasterId r:id="rId24"/>
  </p:notesMasterIdLst>
  <p:sldIdLst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74" r:id="rId13"/>
    <p:sldId id="276" r:id="rId14"/>
    <p:sldId id="277" r:id="rId15"/>
    <p:sldId id="269" r:id="rId16"/>
    <p:sldId id="270" r:id="rId17"/>
    <p:sldId id="271" r:id="rId18"/>
    <p:sldId id="275" r:id="rId19"/>
    <p:sldId id="278" r:id="rId20"/>
    <p:sldId id="279" r:id="rId21"/>
    <p:sldId id="272" r:id="rId22"/>
    <p:sldId id="273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FBCFF52-2DA1-422A-81CE-DA2359851AFB}">
          <p14:sldIdLst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74"/>
            <p14:sldId id="276"/>
            <p14:sldId id="277"/>
            <p14:sldId id="269"/>
            <p14:sldId id="270"/>
            <p14:sldId id="271"/>
            <p14:sldId id="275"/>
            <p14:sldId id="278"/>
            <p14:sldId id="279"/>
            <p14:sldId id="272"/>
            <p14:sldId id="27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79" d="100"/>
          <a:sy n="79" d="100"/>
        </p:scale>
        <p:origin x="152" y="5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nehajyothi2302@gmail.com" userId="582c5ce9a6a63055" providerId="LiveId" clId="{F9DC5F91-4AE4-4410-A360-A23E0E306160}"/>
    <pc:docChg chg="undo redo custSel modSld delSection">
      <pc:chgData name="snehajyothi2302@gmail.com" userId="582c5ce9a6a63055" providerId="LiveId" clId="{F9DC5F91-4AE4-4410-A360-A23E0E306160}" dt="2022-11-18T12:43:44.941" v="140" actId="20577"/>
      <pc:docMkLst>
        <pc:docMk/>
      </pc:docMkLst>
      <pc:sldChg chg="addSp delSp modSp mod">
        <pc:chgData name="snehajyothi2302@gmail.com" userId="582c5ce9a6a63055" providerId="LiveId" clId="{F9DC5F91-4AE4-4410-A360-A23E0E306160}" dt="2022-11-18T12:39:26.083" v="132" actId="1076"/>
        <pc:sldMkLst>
          <pc:docMk/>
          <pc:sldMk cId="1230160137" sldId="273"/>
        </pc:sldMkLst>
        <pc:spChg chg="add del mod">
          <ac:chgData name="snehajyothi2302@gmail.com" userId="582c5ce9a6a63055" providerId="LiveId" clId="{F9DC5F91-4AE4-4410-A360-A23E0E306160}" dt="2022-11-18T12:37:48.405" v="121"/>
          <ac:spMkLst>
            <pc:docMk/>
            <pc:sldMk cId="1230160137" sldId="273"/>
            <ac:spMk id="2" creationId="{E6A62B26-E806-6554-E516-48CF10E27D5F}"/>
          </ac:spMkLst>
        </pc:spChg>
        <pc:spChg chg="mod">
          <ac:chgData name="snehajyothi2302@gmail.com" userId="582c5ce9a6a63055" providerId="LiveId" clId="{F9DC5F91-4AE4-4410-A360-A23E0E306160}" dt="2022-11-18T12:39:23.901" v="131" actId="20577"/>
          <ac:spMkLst>
            <pc:docMk/>
            <pc:sldMk cId="1230160137" sldId="273"/>
            <ac:spMk id="3" creationId="{A523E4A5-5A0A-6779-A4E8-3546B9CBB2B0}"/>
          </ac:spMkLst>
        </pc:spChg>
        <pc:picChg chg="add mod">
          <ac:chgData name="snehajyothi2302@gmail.com" userId="582c5ce9a6a63055" providerId="LiveId" clId="{F9DC5F91-4AE4-4410-A360-A23E0E306160}" dt="2022-11-18T12:39:26.083" v="132" actId="1076"/>
          <ac:picMkLst>
            <pc:docMk/>
            <pc:sldMk cId="1230160137" sldId="273"/>
            <ac:picMk id="5" creationId="{4EBA55EC-1543-CBFA-059E-E1EC4DBC9049}"/>
          </ac:picMkLst>
        </pc:picChg>
      </pc:sldChg>
      <pc:sldChg chg="delSp modSp mod">
        <pc:chgData name="snehajyothi2302@gmail.com" userId="582c5ce9a6a63055" providerId="LiveId" clId="{F9DC5F91-4AE4-4410-A360-A23E0E306160}" dt="2022-11-18T12:43:44.941" v="140" actId="20577"/>
        <pc:sldMkLst>
          <pc:docMk/>
          <pc:sldMk cId="1826516427" sldId="276"/>
        </pc:sldMkLst>
        <pc:spChg chg="mod">
          <ac:chgData name="snehajyothi2302@gmail.com" userId="582c5ce9a6a63055" providerId="LiveId" clId="{F9DC5F91-4AE4-4410-A360-A23E0E306160}" dt="2022-11-18T12:43:44.941" v="140" actId="20577"/>
          <ac:spMkLst>
            <pc:docMk/>
            <pc:sldMk cId="1826516427" sldId="276"/>
            <ac:spMk id="3" creationId="{7F863920-0C16-036B-0C56-EC6086C1E0D2}"/>
          </ac:spMkLst>
        </pc:spChg>
        <pc:picChg chg="del">
          <ac:chgData name="snehajyothi2302@gmail.com" userId="582c5ce9a6a63055" providerId="LiveId" clId="{F9DC5F91-4AE4-4410-A360-A23E0E306160}" dt="2022-11-18T12:26:34.497" v="4" actId="478"/>
          <ac:picMkLst>
            <pc:docMk/>
            <pc:sldMk cId="1826516427" sldId="276"/>
            <ac:picMk id="2" creationId="{00000000-0000-0000-0000-000000000000}"/>
          </ac:picMkLst>
        </pc:picChg>
        <pc:picChg chg="mod">
          <ac:chgData name="snehajyothi2302@gmail.com" userId="582c5ce9a6a63055" providerId="LiveId" clId="{F9DC5F91-4AE4-4410-A360-A23E0E306160}" dt="2022-11-18T12:28:13.902" v="43" actId="1076"/>
          <ac:picMkLst>
            <pc:docMk/>
            <pc:sldMk cId="1826516427" sldId="276"/>
            <ac:picMk id="4" creationId="{34F20136-1E79-5A97-C69C-24791361FBB8}"/>
          </ac:picMkLst>
        </pc:picChg>
        <pc:picChg chg="del">
          <ac:chgData name="snehajyothi2302@gmail.com" userId="582c5ce9a6a63055" providerId="LiveId" clId="{F9DC5F91-4AE4-4410-A360-A23E0E306160}" dt="2022-11-18T12:26:35.515" v="5" actId="478"/>
          <ac:picMkLst>
            <pc:docMk/>
            <pc:sldMk cId="1826516427" sldId="276"/>
            <ac:picMk id="5" creationId="{00000000-0000-0000-0000-000000000000}"/>
          </ac:picMkLst>
        </pc:picChg>
        <pc:picChg chg="del">
          <ac:chgData name="snehajyothi2302@gmail.com" userId="582c5ce9a6a63055" providerId="LiveId" clId="{F9DC5F91-4AE4-4410-A360-A23E0E306160}" dt="2022-11-18T12:26:36.310" v="6" actId="478"/>
          <ac:picMkLst>
            <pc:docMk/>
            <pc:sldMk cId="1826516427" sldId="276"/>
            <ac:picMk id="6" creationId="{00000000-0000-0000-0000-000000000000}"/>
          </ac:picMkLst>
        </pc:picChg>
        <pc:picChg chg="del">
          <ac:chgData name="snehajyothi2302@gmail.com" userId="582c5ce9a6a63055" providerId="LiveId" clId="{F9DC5F91-4AE4-4410-A360-A23E0E306160}" dt="2022-11-18T12:26:37.142" v="7" actId="478"/>
          <ac:picMkLst>
            <pc:docMk/>
            <pc:sldMk cId="1826516427" sldId="276"/>
            <ac:picMk id="7" creationId="{00000000-0000-0000-0000-000000000000}"/>
          </ac:picMkLst>
        </pc:picChg>
      </pc:sldChg>
    </pc:docChg>
  </pc:docChgLst>
  <pc:docChgLst>
    <pc:chgData name="snehajyothi2302@gmail.com" userId="582c5ce9a6a63055" providerId="LiveId" clId="{CF5C4F6C-38C4-4FAA-8577-389CA80E1E87}"/>
    <pc:docChg chg="custSel addSld modSld modSection">
      <pc:chgData name="snehajyothi2302@gmail.com" userId="582c5ce9a6a63055" providerId="LiveId" clId="{CF5C4F6C-38C4-4FAA-8577-389CA80E1E87}" dt="2022-11-18T13:21:42.920" v="160" actId="1076"/>
      <pc:docMkLst>
        <pc:docMk/>
      </pc:docMkLst>
      <pc:sldChg chg="delSp modSp mod">
        <pc:chgData name="snehajyothi2302@gmail.com" userId="582c5ce9a6a63055" providerId="LiveId" clId="{CF5C4F6C-38C4-4FAA-8577-389CA80E1E87}" dt="2022-11-18T13:21:42.920" v="160" actId="1076"/>
        <pc:sldMkLst>
          <pc:docMk/>
          <pc:sldMk cId="1230160137" sldId="273"/>
        </pc:sldMkLst>
        <pc:spChg chg="mod">
          <ac:chgData name="snehajyothi2302@gmail.com" userId="582c5ce9a6a63055" providerId="LiveId" clId="{CF5C4F6C-38C4-4FAA-8577-389CA80E1E87}" dt="2022-11-18T13:21:42.920" v="160" actId="1076"/>
          <ac:spMkLst>
            <pc:docMk/>
            <pc:sldMk cId="1230160137" sldId="273"/>
            <ac:spMk id="3" creationId="{A523E4A5-5A0A-6779-A4E8-3546B9CBB2B0}"/>
          </ac:spMkLst>
        </pc:spChg>
        <pc:picChg chg="del">
          <ac:chgData name="snehajyothi2302@gmail.com" userId="582c5ce9a6a63055" providerId="LiveId" clId="{CF5C4F6C-38C4-4FAA-8577-389CA80E1E87}" dt="2022-11-18T13:21:17.156" v="140" actId="478"/>
          <ac:picMkLst>
            <pc:docMk/>
            <pc:sldMk cId="1230160137" sldId="273"/>
            <ac:picMk id="5" creationId="{4EBA55EC-1543-CBFA-059E-E1EC4DBC9049}"/>
          </ac:picMkLst>
        </pc:picChg>
      </pc:sldChg>
      <pc:sldChg chg="addSp delSp modSp new mod">
        <pc:chgData name="snehajyothi2302@gmail.com" userId="582c5ce9a6a63055" providerId="LiveId" clId="{CF5C4F6C-38C4-4FAA-8577-389CA80E1E87}" dt="2022-11-18T13:03:03.955" v="113" actId="115"/>
        <pc:sldMkLst>
          <pc:docMk/>
          <pc:sldMk cId="3376290572" sldId="278"/>
        </pc:sldMkLst>
        <pc:spChg chg="del">
          <ac:chgData name="snehajyothi2302@gmail.com" userId="582c5ce9a6a63055" providerId="LiveId" clId="{CF5C4F6C-38C4-4FAA-8577-389CA80E1E87}" dt="2022-11-18T12:56:43.255" v="1" actId="478"/>
          <ac:spMkLst>
            <pc:docMk/>
            <pc:sldMk cId="3376290572" sldId="278"/>
            <ac:spMk id="2" creationId="{F1C80125-3285-5E0C-8AFA-EEBFBCE99050}"/>
          </ac:spMkLst>
        </pc:spChg>
        <pc:spChg chg="mod">
          <ac:chgData name="snehajyothi2302@gmail.com" userId="582c5ce9a6a63055" providerId="LiveId" clId="{CF5C4F6C-38C4-4FAA-8577-389CA80E1E87}" dt="2022-11-18T13:03:03.955" v="113" actId="115"/>
          <ac:spMkLst>
            <pc:docMk/>
            <pc:sldMk cId="3376290572" sldId="278"/>
            <ac:spMk id="3" creationId="{F67C5AFF-36E1-F136-4514-99AF99134A12}"/>
          </ac:spMkLst>
        </pc:spChg>
        <pc:picChg chg="add mod">
          <ac:chgData name="snehajyothi2302@gmail.com" userId="582c5ce9a6a63055" providerId="LiveId" clId="{CF5C4F6C-38C4-4FAA-8577-389CA80E1E87}" dt="2022-11-18T13:01:23.234" v="103" actId="14100"/>
          <ac:picMkLst>
            <pc:docMk/>
            <pc:sldMk cId="3376290572" sldId="278"/>
            <ac:picMk id="5" creationId="{3F7EF804-FB30-6F1E-AA06-ED518D5C6E2D}"/>
          </ac:picMkLst>
        </pc:picChg>
        <pc:picChg chg="add mod">
          <ac:chgData name="snehajyothi2302@gmail.com" userId="582c5ce9a6a63055" providerId="LiveId" clId="{CF5C4F6C-38C4-4FAA-8577-389CA80E1E87}" dt="2022-11-18T13:02:41.794" v="110" actId="1076"/>
          <ac:picMkLst>
            <pc:docMk/>
            <pc:sldMk cId="3376290572" sldId="278"/>
            <ac:picMk id="7" creationId="{BD331DA7-578E-2720-F979-00AAB3627331}"/>
          </ac:picMkLst>
        </pc:picChg>
        <pc:picChg chg="add mod">
          <ac:chgData name="snehajyothi2302@gmail.com" userId="582c5ce9a6a63055" providerId="LiveId" clId="{CF5C4F6C-38C4-4FAA-8577-389CA80E1E87}" dt="2022-11-18T13:02:47.570" v="112" actId="14100"/>
          <ac:picMkLst>
            <pc:docMk/>
            <pc:sldMk cId="3376290572" sldId="278"/>
            <ac:picMk id="9" creationId="{2622B18B-1B5E-8F12-3153-39E2DB9734CD}"/>
          </ac:picMkLst>
        </pc:picChg>
      </pc:sldChg>
      <pc:sldChg chg="addSp delSp modSp new mod">
        <pc:chgData name="snehajyothi2302@gmail.com" userId="582c5ce9a6a63055" providerId="LiveId" clId="{CF5C4F6C-38C4-4FAA-8577-389CA80E1E87}" dt="2022-11-18T13:07:07.361" v="139" actId="1076"/>
        <pc:sldMkLst>
          <pc:docMk/>
          <pc:sldMk cId="527610896" sldId="279"/>
        </pc:sldMkLst>
        <pc:spChg chg="del">
          <ac:chgData name="snehajyothi2302@gmail.com" userId="582c5ce9a6a63055" providerId="LiveId" clId="{CF5C4F6C-38C4-4FAA-8577-389CA80E1E87}" dt="2022-11-18T13:03:19.105" v="115" actId="478"/>
          <ac:spMkLst>
            <pc:docMk/>
            <pc:sldMk cId="527610896" sldId="279"/>
            <ac:spMk id="2" creationId="{9B8A6F4E-627F-1CA3-55B0-6F62E4CCD804}"/>
          </ac:spMkLst>
        </pc:spChg>
        <pc:spChg chg="mod">
          <ac:chgData name="snehajyothi2302@gmail.com" userId="582c5ce9a6a63055" providerId="LiveId" clId="{CF5C4F6C-38C4-4FAA-8577-389CA80E1E87}" dt="2022-11-18T13:05:00.657" v="122" actId="20577"/>
          <ac:spMkLst>
            <pc:docMk/>
            <pc:sldMk cId="527610896" sldId="279"/>
            <ac:spMk id="3" creationId="{358CDEFE-C908-3FC9-C820-C2650005FA94}"/>
          </ac:spMkLst>
        </pc:spChg>
        <pc:picChg chg="add mod">
          <ac:chgData name="snehajyothi2302@gmail.com" userId="582c5ce9a6a63055" providerId="LiveId" clId="{CF5C4F6C-38C4-4FAA-8577-389CA80E1E87}" dt="2022-11-18T13:07:07.361" v="139" actId="1076"/>
          <ac:picMkLst>
            <pc:docMk/>
            <pc:sldMk cId="527610896" sldId="279"/>
            <ac:picMk id="5" creationId="{0A198EC2-4CF0-4CBF-0FD8-BD8B140F058C}"/>
          </ac:picMkLst>
        </pc:picChg>
        <pc:picChg chg="add mod">
          <ac:chgData name="snehajyothi2302@gmail.com" userId="582c5ce9a6a63055" providerId="LiveId" clId="{CF5C4F6C-38C4-4FAA-8577-389CA80E1E87}" dt="2022-11-18T13:05:53.505" v="130" actId="14100"/>
          <ac:picMkLst>
            <pc:docMk/>
            <pc:sldMk cId="527610896" sldId="279"/>
            <ac:picMk id="7" creationId="{08750EB6-D4D1-7D7D-40D9-17095F2516A2}"/>
          </ac:picMkLst>
        </pc:picChg>
        <pc:picChg chg="add mod">
          <ac:chgData name="snehajyothi2302@gmail.com" userId="582c5ce9a6a63055" providerId="LiveId" clId="{CF5C4F6C-38C4-4FAA-8577-389CA80E1E87}" dt="2022-11-18T13:06:53.354" v="136" actId="1076"/>
          <ac:picMkLst>
            <pc:docMk/>
            <pc:sldMk cId="527610896" sldId="279"/>
            <ac:picMk id="9" creationId="{4A92FFD8-98E6-F47D-3B09-900219FAC5EF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A75990-A4A1-4DDE-AA8D-73E60A452DD0}" type="datetimeFigureOut">
              <a:rPr lang="en-US" smtClean="0"/>
              <a:t>11/17/2023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75CD8D-B1D9-4658-A4F0-38CA8D83ED5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9802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C238F-B856-42A4-BC32-194DCC130D5F}" type="datetime1">
              <a:rPr lang="en-US" smtClean="0"/>
              <a:t>11/17/2023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51131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72680-3826-48D8-A0B9-F293E3A564DD}" type="datetime1">
              <a:rPr lang="en-US" smtClean="0"/>
              <a:t>11/17/2023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80308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0F02A-B435-4587-AE10-6A02865845FD}" type="datetime1">
              <a:rPr lang="en-US" smtClean="0"/>
              <a:t>11/17/2023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78203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7B94D-50C4-4558-AAA1-857DDB1A21EF}" type="datetime1">
              <a:rPr lang="en-US" smtClean="0"/>
              <a:t>11/17/2023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68683919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7B94D-50C4-4558-AAA1-857DDB1A21EF}" type="datetime1">
              <a:rPr lang="en-US" smtClean="0"/>
              <a:t>11/17/2023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0433130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52469-603F-4B0F-8F23-6B2B143D5424}" type="datetime1">
              <a:rPr lang="en-US" smtClean="0"/>
              <a:t>11/17/2023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50369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781E0-05FC-475E-A14D-85EF9B55E67B}" type="datetime1">
              <a:rPr lang="en-US" smtClean="0"/>
              <a:t>11/17/2023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86864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D02C8-8352-4A2E-A3CD-139A8583C932}" type="datetime1">
              <a:rPr lang="en-US" smtClean="0"/>
              <a:t>11/17/2023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59129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80581-4B77-41E9-BE55-C3C9C3900A2A}" type="datetime1">
              <a:rPr lang="en-US" smtClean="0"/>
              <a:t>11/17/2023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4562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C1CB5-A088-4DB4-8A5C-B084F9B2B528}" type="datetime1">
              <a:rPr lang="en-US" smtClean="0"/>
              <a:t>11/17/2023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28043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1328-ADC8-435B-8F5C-D339CD9DD487}" type="datetime1">
              <a:rPr lang="en-US" smtClean="0"/>
              <a:t>11/17/2023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86370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56410-64C5-4311-8359-FDA6B61ABBAE}" type="datetime1">
              <a:rPr lang="en-US" smtClean="0"/>
              <a:t>11/17/2023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06432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8B01E-6E1B-4AFC-A690-27C447C9486E}" type="datetime1">
              <a:rPr lang="en-US" smtClean="0"/>
              <a:t>11/17/2023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4320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2F3D2-503A-4E49-99AD-125A054E178F}" type="datetime1">
              <a:rPr lang="en-US" smtClean="0"/>
              <a:t>11/17/2023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49128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66207-223C-48E4-AE22-548ABC801447}" type="datetime1">
              <a:rPr lang="en-US" smtClean="0"/>
              <a:t>11/17/2023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73572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41151-B38C-4230-91F0-8A3BB69A056C}" type="datetime1">
              <a:rPr lang="en-US" smtClean="0"/>
              <a:t>11/17/2023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14835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6EA29-EE45-46F5-8084-6929433FA14E}" type="datetime1">
              <a:rPr lang="en-US" smtClean="0"/>
              <a:t>11/17/2023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15527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E567B94D-50C4-4558-AAA1-857DDB1A21EF}" type="datetime1">
              <a:rPr lang="en-US" smtClean="0"/>
              <a:t>11/17/2023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848161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0000"/>
          </a:blip>
          <a:srcRect t="6504" b="9202"/>
          <a:stretch/>
        </p:blipFill>
        <p:spPr>
          <a:xfrm>
            <a:off x="0" y="0"/>
            <a:ext cx="1218838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EE 305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602038"/>
            <a:ext cx="6857999" cy="953029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solidFill>
                  <a:schemeClr val="bg2">
                    <a:lumMod val="75000"/>
                  </a:schemeClr>
                </a:solidFill>
              </a:rPr>
              <a:t>Group 9</a:t>
            </a:r>
          </a:p>
        </p:txBody>
      </p:sp>
    </p:spTree>
    <p:extLst>
      <p:ext uri="{BB962C8B-B14F-4D97-AF65-F5344CB8AC3E}">
        <p14:creationId xmlns:p14="http://schemas.microsoft.com/office/powerpoint/2010/main" val="13371922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F863920-0C16-036B-0C56-EC6086C1E0D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44377" y="659958"/>
                <a:ext cx="9624124" cy="530352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1600" dirty="0"/>
                  <a:t>In short circuited lossy transmission line (ZL = 0),</a:t>
                </a:r>
              </a:p>
              <a:p>
                <a:pPr marL="0" indent="0">
                  <a:buNone/>
                </a:pPr>
                <a:endParaRPr lang="en-US" sz="1600" dirty="0"/>
              </a:p>
              <a:p>
                <a:pPr marL="0" indent="0">
                  <a:buNone/>
                </a:pPr>
                <a:endParaRPr lang="en-US" sz="1600" dirty="0"/>
              </a:p>
              <a:p>
                <a:pPr marL="0" indent="0">
                  <a:buNone/>
                </a:pPr>
                <a:endParaRPr lang="en-US" sz="1600" dirty="0"/>
              </a:p>
              <a:p>
                <a:pPr marL="0" indent="0">
                  <a:buNone/>
                </a:pPr>
                <a:r>
                  <a:rPr lang="en-US" sz="1600" dirty="0"/>
                  <a:t>	1. Quarter-wave section </a:t>
                </a:r>
                <a:r>
                  <a:rPr lang="en-IN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IN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𝑙</m:t>
                    </m:r>
                    <m:r>
                      <a:rPr lang="en-IN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=(2</m:t>
                    </m:r>
                    <m:r>
                      <a:rPr lang="en-IN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IN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−1) </m:t>
                    </m:r>
                    <m:r>
                      <a:rPr lang="en-IN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𝜆</m:t>
                    </m:r>
                    <m:r>
                      <a:rPr lang="en-IN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/4)</m:t>
                    </m:r>
                  </m:oMath>
                </a14:m>
                <a:endParaRPr lang="en-US" sz="800" dirty="0"/>
              </a:p>
              <a:p>
                <a:pPr marL="0" indent="0">
                  <a:buNone/>
                </a:pPr>
                <a:r>
                  <a:rPr lang="en-US" sz="1600" dirty="0"/>
                  <a:t>			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400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N" sz="2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𝑍</m:t>
                        </m:r>
                      </m:e>
                      <m:sub>
                        <m:r>
                          <a:rPr lang="en-IN" sz="2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𝑖𝑠</m:t>
                        </m:r>
                      </m:sub>
                    </m:sSub>
                    <m:r>
                      <a:rPr lang="en-IN" sz="24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≈</m:t>
                    </m:r>
                    <m:f>
                      <m:fPr>
                        <m:ctrlPr>
                          <a:rPr lang="en-IN" sz="2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IN" sz="2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IN" sz="2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IN" sz="2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IN" sz="2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𝛼</m:t>
                        </m:r>
                        <m:r>
                          <a:rPr lang="en-IN" sz="2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𝐿</m:t>
                        </m:r>
                      </m:den>
                    </m:f>
                  </m:oMath>
                </a14:m>
                <a:endParaRPr lang="en-US" sz="2400" dirty="0"/>
              </a:p>
              <a:p>
                <a:pPr marL="0" indent="0">
                  <a:buNone/>
                </a:pPr>
                <a:endParaRPr lang="en-US" sz="800" dirty="0"/>
              </a:p>
              <a:p>
                <a:pPr marL="0" indent="0">
                  <a:buNone/>
                </a:pPr>
                <a:r>
                  <a:rPr lang="en-US" sz="2400" dirty="0"/>
                  <a:t>	</a:t>
                </a:r>
                <a:r>
                  <a:rPr lang="en-US" sz="1600" dirty="0"/>
                  <a:t>2. Half-wave section (</a:t>
                </a:r>
                <a14:m>
                  <m:oMath xmlns:m="http://schemas.openxmlformats.org/officeDocument/2006/math">
                    <m:r>
                      <a:rPr lang="en-IN" sz="160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𝑙</m:t>
                    </m:r>
                  </m:oMath>
                </a14:m>
                <a:r>
                  <a:rPr lang="en-US" sz="1600" dirty="0"/>
                  <a:t> = </a:t>
                </a:r>
                <a:r>
                  <a:rPr lang="el-GR" sz="1600" dirty="0"/>
                  <a:t>λ/2)</a:t>
                </a:r>
                <a:endParaRPr lang="en-IN" sz="1600" dirty="0"/>
              </a:p>
              <a:p>
                <a:pPr marL="0" indent="0">
                  <a:buNone/>
                </a:pPr>
                <a:r>
                  <a:rPr lang="en-IN" sz="1600" dirty="0"/>
                  <a:t>				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𝑍</m:t>
                        </m:r>
                      </m:e>
                      <m:sub>
                        <m:r>
                          <a:rPr lang="en-IN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𝑖𝑠</m:t>
                        </m:r>
                      </m:sub>
                    </m:sSub>
                    <m:r>
                      <a:rPr lang="en-IN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≈</m:t>
                    </m:r>
                    <m:sSub>
                      <m:sSubPr>
                        <m:ctrlPr>
                          <a:rPr lang="en-IN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𝑍</m:t>
                        </m:r>
                      </m:e>
                      <m:sub>
                        <m:r>
                          <a:rPr lang="en-IN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r>
                      <a:rPr lang="en-IN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IN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𝛼</m:t>
                    </m:r>
                    <m:r>
                      <a:rPr lang="en-IN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𝐿</m:t>
                    </m:r>
                    <m:r>
                      <a:rPr lang="en-IN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F863920-0C16-036B-0C56-EC6086C1E0D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44377" y="659958"/>
                <a:ext cx="9624124" cy="5303520"/>
              </a:xfrm>
              <a:blipFill>
                <a:blip r:embed="rId2"/>
                <a:stretch>
                  <a:fillRect l="-317" t="-34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34F20136-1E79-5A97-C69C-24791361FB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2132" y="1165328"/>
            <a:ext cx="1692334" cy="638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5164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863920-0C16-036B-0C56-EC6086C1E0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67375" y="2206666"/>
            <a:ext cx="8946541" cy="41954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4000" b="1" dirty="0"/>
              <a:t>CODE WALK THROUGH</a:t>
            </a:r>
          </a:p>
        </p:txBody>
      </p:sp>
    </p:spTree>
    <p:extLst>
      <p:ext uri="{BB962C8B-B14F-4D97-AF65-F5344CB8AC3E}">
        <p14:creationId xmlns:p14="http://schemas.microsoft.com/office/powerpoint/2010/main" val="34088843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0D06F0-0163-66F0-68FC-AB32863813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000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8BB187-29BA-DD40-90C2-AFB44F9175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130" y="1343278"/>
            <a:ext cx="9404723" cy="4905121"/>
          </a:xfrm>
        </p:spPr>
        <p:txBody>
          <a:bodyPr/>
          <a:lstStyle/>
          <a:p>
            <a:pPr marL="0" indent="0">
              <a:buNone/>
            </a:pPr>
            <a:r>
              <a:rPr lang="en-IN" sz="1800" b="1" dirty="0"/>
              <a:t>Lossless Case 𝝰 = 0:</a:t>
            </a:r>
          </a:p>
          <a:p>
            <a:pPr marL="0" indent="0">
              <a:buNone/>
            </a:pPr>
            <a:endParaRPr lang="en-IN" sz="200" b="1" dirty="0"/>
          </a:p>
          <a:p>
            <a:pPr marL="0" indent="0">
              <a:buNone/>
            </a:pPr>
            <a:r>
              <a:rPr lang="en-IN" sz="1800" u="sng" dirty="0"/>
              <a:t>1. </a:t>
            </a:r>
            <a:r>
              <a:rPr lang="en-US" sz="1800" u="sng" dirty="0"/>
              <a:t>Short circuit case (ZL=0)</a:t>
            </a:r>
          </a:p>
          <a:p>
            <a:pPr marL="0" indent="0">
              <a:buNone/>
            </a:pPr>
            <a:endParaRPr lang="en-IN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4F8E54-9951-070F-B5EF-F7572305D6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071" y="2492933"/>
            <a:ext cx="4706388" cy="3147216"/>
          </a:xfrm>
          <a:prstGeom prst="rect">
            <a:avLst/>
          </a:prstGeom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5156772F-DB0F-D690-3C23-6C9E71CABC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58" b="-15558"/>
          <a:stretch/>
        </p:blipFill>
        <p:spPr bwMode="auto">
          <a:xfrm>
            <a:off x="5909932" y="226577"/>
            <a:ext cx="4116157" cy="3650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9E613ADD-CCB2-4F36-D5EF-B8067BA4B1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43" b="-16343"/>
          <a:stretch/>
        </p:blipFill>
        <p:spPr bwMode="auto">
          <a:xfrm>
            <a:off x="5942073" y="3485000"/>
            <a:ext cx="4076130" cy="3653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12616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A5C996-0D1F-4300-723C-B126AF5C19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4996" y="453154"/>
            <a:ext cx="9434858" cy="5795245"/>
          </a:xfrm>
        </p:spPr>
        <p:txBody>
          <a:bodyPr/>
          <a:lstStyle/>
          <a:p>
            <a:pPr marL="0" indent="0">
              <a:buNone/>
            </a:pPr>
            <a:r>
              <a:rPr lang="en-IN" sz="1800" u="sng" dirty="0"/>
              <a:t>2. Quarter-wave sections (l = 𝞴/4, 𝛃l= 𝞹/2)</a:t>
            </a: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E95804-071C-9CEE-C73C-967FFF8308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849" y="1869225"/>
            <a:ext cx="4936391" cy="3278480"/>
          </a:xfrm>
          <a:prstGeom prst="rect">
            <a:avLst/>
          </a:prstGeom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7E12EB46-4317-379A-46A3-7641E13E0F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21" b="-15721"/>
          <a:stretch/>
        </p:blipFill>
        <p:spPr bwMode="auto">
          <a:xfrm>
            <a:off x="5995820" y="283221"/>
            <a:ext cx="3965863" cy="3486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496F2616-FE50-4349-7A26-DBC708EFD1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65" b="-15365"/>
          <a:stretch/>
        </p:blipFill>
        <p:spPr bwMode="auto">
          <a:xfrm>
            <a:off x="5995820" y="3429000"/>
            <a:ext cx="3965863" cy="3509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85542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54A6F9-F3BF-1CAD-D699-4FC8B6976F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928" y="453154"/>
            <a:ext cx="9264926" cy="579524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1800" u="sng" dirty="0"/>
              <a:t>3. </a:t>
            </a:r>
            <a:r>
              <a:rPr lang="en-US" sz="1800" u="sng" dirty="0"/>
              <a:t>Half-wave sections (l = 𝞴/2, 𝛃l= 𝞹)</a:t>
            </a:r>
            <a:endParaRPr lang="en-IN" sz="1800" u="sn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78ACE7-75F4-F5CF-188D-53381A164B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278" y="1677893"/>
            <a:ext cx="5050344" cy="3345765"/>
          </a:xfrm>
          <a:prstGeom prst="rect">
            <a:avLst/>
          </a:prstGeom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02FBD202-BDA6-E11B-4F99-63712EFFDB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70" b="-15970"/>
          <a:stretch/>
        </p:blipFill>
        <p:spPr bwMode="auto">
          <a:xfrm>
            <a:off x="5901790" y="319668"/>
            <a:ext cx="4083781" cy="3663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34EE6F86-B1E9-D171-7ACE-8F8AD8F8C7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89" b="-16589"/>
          <a:stretch/>
        </p:blipFill>
        <p:spPr bwMode="auto">
          <a:xfrm>
            <a:off x="5901789" y="3567440"/>
            <a:ext cx="4083781" cy="3649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31397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7673EC-A240-470E-6324-223831B039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5882" y="494963"/>
            <a:ext cx="9108837" cy="5868073"/>
          </a:xfrm>
        </p:spPr>
        <p:txBody>
          <a:bodyPr/>
          <a:lstStyle/>
          <a:p>
            <a:pPr marL="0" indent="0">
              <a:buNone/>
            </a:pPr>
            <a:r>
              <a:rPr lang="en-IN" b="1" dirty="0"/>
              <a:t>Lossy case  ɑ≠0:</a:t>
            </a:r>
          </a:p>
          <a:p>
            <a:pPr marL="0" indent="0">
              <a:buNone/>
            </a:pPr>
            <a:endParaRPr lang="en-IN" b="1" dirty="0"/>
          </a:p>
          <a:p>
            <a:pPr marL="0" indent="0">
              <a:buNone/>
            </a:pPr>
            <a:r>
              <a:rPr lang="en-IN" b="1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F7B94F-3B87-1842-4287-9837109428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014" y="1462411"/>
            <a:ext cx="5468146" cy="36302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A948F83-91E7-86B8-9009-ED101FEC17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845" b="-15845"/>
          <a:stretch/>
        </p:blipFill>
        <p:spPr>
          <a:xfrm>
            <a:off x="6354336" y="308225"/>
            <a:ext cx="3973391" cy="356513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7A7D147-C00F-033C-A4E3-C9C102F4692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6192" b="-16192"/>
          <a:stretch/>
        </p:blipFill>
        <p:spPr>
          <a:xfrm>
            <a:off x="6354336" y="3507451"/>
            <a:ext cx="4055313" cy="3605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1379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7C5AFF-36E1-F136-4514-99AF99134A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6511" y="413685"/>
            <a:ext cx="8973612" cy="5770969"/>
          </a:xfrm>
        </p:spPr>
        <p:txBody>
          <a:bodyPr/>
          <a:lstStyle/>
          <a:p>
            <a:pPr marL="0" indent="0">
              <a:buNone/>
            </a:pPr>
            <a:r>
              <a:rPr lang="en-IN" u="sng" dirty="0"/>
              <a:t>1.Short Circuit and Quarter-wave(ZL=0,</a:t>
            </a:r>
            <a:r>
              <a:rPr lang="en-IN" sz="2000" u="sng" dirty="0"/>
              <a:t> l = 𝞴/4</a:t>
            </a:r>
            <a:r>
              <a:rPr lang="en-IN" u="sng" dirty="0"/>
              <a:t>)</a:t>
            </a:r>
          </a:p>
          <a:p>
            <a:pPr marL="0" indent="0">
              <a:buNone/>
            </a:pPr>
            <a:r>
              <a:rPr lang="en-IN" dirty="0"/>
              <a:t>          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7EF804-FB30-6F1E-AA06-ED518D5C6E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205" y="1739570"/>
            <a:ext cx="5189264" cy="342871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D331DA7-578E-2720-F979-00AAB36273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3534" y="404032"/>
            <a:ext cx="3990282" cy="30249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622B18B-1B5E-8F12-3153-39E2DB9734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7356" y="3540196"/>
            <a:ext cx="3990282" cy="3010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2905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8CDEFE-C908-3FC9-C820-C2650005FA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456" y="356050"/>
            <a:ext cx="9394398" cy="5892349"/>
          </a:xfrm>
        </p:spPr>
        <p:txBody>
          <a:bodyPr/>
          <a:lstStyle/>
          <a:p>
            <a:pPr marL="0" indent="0">
              <a:buNone/>
            </a:pPr>
            <a:r>
              <a:rPr lang="en-IN" u="sng" dirty="0"/>
              <a:t>2.Short Circuit and Half-wave(ZL=0,</a:t>
            </a:r>
            <a:r>
              <a:rPr lang="en-IN" sz="2000" u="sng" dirty="0"/>
              <a:t> l = 𝞴/4</a:t>
            </a:r>
            <a:r>
              <a:rPr lang="en-IN" u="sng" dirty="0"/>
              <a:t>)</a:t>
            </a: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198EC2-4CF0-4CBF-0FD8-BD8B140F05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046" y="1770769"/>
            <a:ext cx="5201460" cy="34261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8750EB6-D4D1-7D7D-40D9-17095F2516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5281" y="344425"/>
            <a:ext cx="3989235" cy="301810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A92FFD8-98E6-F47D-3B09-900219FAC5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5281" y="3483841"/>
            <a:ext cx="4027348" cy="3018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6108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51283B-3817-0BF0-15D0-644FD82726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890124"/>
            <a:ext cx="8946541" cy="5358276"/>
          </a:xfrm>
        </p:spPr>
        <p:txBody>
          <a:bodyPr/>
          <a:lstStyle/>
          <a:p>
            <a:pPr marL="0" indent="0">
              <a:buNone/>
            </a:pPr>
            <a:r>
              <a:rPr lang="en-IN" b="1" dirty="0"/>
              <a:t>CONCLUSION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600" dirty="0"/>
              <a:t>We’ve seen how transmission lines behave in different conditions such as lossless/lossy and also in different lengths of sections into consideration.</a:t>
            </a:r>
          </a:p>
          <a:p>
            <a:pPr marL="0" indent="0">
              <a:buNone/>
            </a:pPr>
            <a:endParaRPr lang="en-IN" sz="1600" dirty="0"/>
          </a:p>
          <a:p>
            <a:pPr marL="0" indent="0">
              <a:buNone/>
            </a:pPr>
            <a:endParaRPr lang="en-IN" sz="1600" dirty="0"/>
          </a:p>
          <a:p>
            <a:pPr marL="0" indent="0">
              <a:buNone/>
            </a:pPr>
            <a:r>
              <a:rPr lang="en-IN" b="1" dirty="0"/>
              <a:t>REFERENCES</a:t>
            </a:r>
          </a:p>
          <a:p>
            <a:pPr marL="0" indent="0">
              <a:buNone/>
            </a:pPr>
            <a:r>
              <a:rPr lang="en-US" sz="1600" dirty="0"/>
              <a:t>1. Lecture Notes</a:t>
            </a:r>
          </a:p>
          <a:p>
            <a:pPr marL="0" indent="0">
              <a:buNone/>
            </a:pPr>
            <a:r>
              <a:rPr lang="en-US" sz="1600" dirty="0"/>
              <a:t>2. David K. Cheng : Fields and </a:t>
            </a:r>
            <a:r>
              <a:rPr lang="en-US" sz="1600" dirty="0" err="1"/>
              <a:t>elctromangnetics</a:t>
            </a:r>
            <a:endParaRPr lang="en-US" sz="1600" dirty="0"/>
          </a:p>
          <a:p>
            <a:pPr marL="0" indent="0">
              <a:buNone/>
            </a:pPr>
            <a:endParaRPr lang="en-IN" sz="1600" dirty="0"/>
          </a:p>
        </p:txBody>
      </p:sp>
    </p:spTree>
    <p:extLst>
      <p:ext uri="{BB962C8B-B14F-4D97-AF65-F5344CB8AC3E}">
        <p14:creationId xmlns:p14="http://schemas.microsoft.com/office/powerpoint/2010/main" val="6780342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23E4A5-5A0A-6779-A4E8-3546B9CBB2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9901" y="534074"/>
            <a:ext cx="8946541" cy="501031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IN" sz="6600" dirty="0"/>
          </a:p>
          <a:p>
            <a:pPr marL="0" indent="0">
              <a:buNone/>
            </a:pPr>
            <a:r>
              <a:rPr lang="en-IN" sz="6600" dirty="0"/>
              <a:t>       </a:t>
            </a:r>
          </a:p>
          <a:p>
            <a:pPr marL="0" indent="0">
              <a:buNone/>
            </a:pPr>
            <a:r>
              <a:rPr lang="en-IN" sz="6600" dirty="0"/>
              <a:t>        THANK YOU  </a:t>
            </a:r>
          </a:p>
        </p:txBody>
      </p:sp>
    </p:spTree>
    <p:extLst>
      <p:ext uri="{BB962C8B-B14F-4D97-AF65-F5344CB8AC3E}">
        <p14:creationId xmlns:p14="http://schemas.microsoft.com/office/powerpoint/2010/main" val="12301601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1017D8B-D64F-410F-D61C-F2B08B3B11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29958" y="1528671"/>
            <a:ext cx="5532083" cy="3541714"/>
          </a:xfrm>
        </p:spPr>
        <p:txBody>
          <a:bodyPr/>
          <a:lstStyle/>
          <a:p>
            <a:pPr marL="0" indent="0" algn="ctr" rtl="0">
              <a:spcBef>
                <a:spcPts val="2000"/>
              </a:spcBef>
              <a:spcAft>
                <a:spcPts val="0"/>
              </a:spcAft>
              <a:buNone/>
            </a:pPr>
            <a:r>
              <a:rPr lang="en-IN" sz="2400" b="1" i="0" u="none" strike="noStrike" dirty="0">
                <a:solidFill>
                  <a:schemeClr val="bg2">
                    <a:lumMod val="75000"/>
                  </a:schemeClr>
                </a:solidFill>
                <a:effectLst/>
              </a:rPr>
              <a:t>Group Members:</a:t>
            </a:r>
            <a:endParaRPr lang="en-IN" sz="2400" b="0" dirty="0">
              <a:solidFill>
                <a:schemeClr val="bg2">
                  <a:lumMod val="75000"/>
                </a:schemeClr>
              </a:solidFill>
              <a:effectLst/>
            </a:endParaRPr>
          </a:p>
          <a:p>
            <a:pPr marL="0" indent="0" algn="ctr" rtl="0" fontAlgn="base">
              <a:spcBef>
                <a:spcPts val="2000"/>
              </a:spcBef>
              <a:spcAft>
                <a:spcPts val="0"/>
              </a:spcAft>
              <a:buNone/>
            </a:pPr>
            <a:r>
              <a:rPr lang="en-IN" sz="2400" b="1" i="0" u="none" strike="noStrike" dirty="0" err="1">
                <a:solidFill>
                  <a:schemeClr val="bg2">
                    <a:lumMod val="75000"/>
                  </a:schemeClr>
                </a:solidFill>
                <a:effectLst/>
              </a:rPr>
              <a:t>Harshitha</a:t>
            </a:r>
            <a:r>
              <a:rPr lang="en-IN" sz="2400" b="1" i="0" u="none" strike="noStrike" dirty="0">
                <a:solidFill>
                  <a:schemeClr val="bg2">
                    <a:lumMod val="75000"/>
                  </a:schemeClr>
                </a:solidFill>
                <a:effectLst/>
              </a:rPr>
              <a:t> </a:t>
            </a:r>
            <a:r>
              <a:rPr lang="en-IN" sz="2400" b="1" i="0" u="none" strike="noStrike" dirty="0" err="1">
                <a:solidFill>
                  <a:schemeClr val="bg2">
                    <a:lumMod val="75000"/>
                  </a:schemeClr>
                </a:solidFill>
                <a:effectLst/>
              </a:rPr>
              <a:t>Budati</a:t>
            </a:r>
            <a:r>
              <a:rPr lang="en-IN" sz="2400" b="1" i="0" u="none" strike="noStrike" dirty="0">
                <a:solidFill>
                  <a:schemeClr val="bg2">
                    <a:lumMod val="75000"/>
                  </a:schemeClr>
                </a:solidFill>
                <a:effectLst/>
              </a:rPr>
              <a:t> 200002022</a:t>
            </a:r>
          </a:p>
          <a:p>
            <a:pPr marL="0" indent="0" algn="ctr" rtl="0" fontAlgn="base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b="1" i="0" u="none" strike="noStrike" dirty="0">
                <a:solidFill>
                  <a:schemeClr val="bg2">
                    <a:lumMod val="75000"/>
                  </a:schemeClr>
                </a:solidFill>
                <a:effectLst/>
              </a:rPr>
              <a:t>K Sneha 200002041</a:t>
            </a:r>
          </a:p>
          <a:p>
            <a:pPr marL="0" indent="0" algn="ctr" rtl="0" fontAlgn="base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b="1" i="0" u="none" strike="noStrike" dirty="0">
                <a:solidFill>
                  <a:schemeClr val="bg2">
                    <a:lumMod val="75000"/>
                  </a:schemeClr>
                </a:solidFill>
                <a:effectLst/>
              </a:rPr>
              <a:t>Pavani </a:t>
            </a:r>
            <a:r>
              <a:rPr lang="en-IN" sz="2400" b="1" i="0" u="none" strike="noStrike" dirty="0" err="1">
                <a:solidFill>
                  <a:schemeClr val="bg2">
                    <a:lumMod val="75000"/>
                  </a:schemeClr>
                </a:solidFill>
                <a:effectLst/>
              </a:rPr>
              <a:t>Oruganti</a:t>
            </a:r>
            <a:r>
              <a:rPr lang="en-IN" sz="2400" b="1" i="0" u="none" strike="noStrike" dirty="0">
                <a:solidFill>
                  <a:schemeClr val="bg2">
                    <a:lumMod val="75000"/>
                  </a:schemeClr>
                </a:solidFill>
                <a:effectLst/>
              </a:rPr>
              <a:t> 200002057</a:t>
            </a:r>
          </a:p>
          <a:p>
            <a:pPr marL="0" indent="0" algn="ctr" rtl="0" fontAlgn="base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b="1" i="0" u="none" strike="noStrike" dirty="0">
                <a:solidFill>
                  <a:schemeClr val="bg2">
                    <a:lumMod val="75000"/>
                  </a:schemeClr>
                </a:solidFill>
                <a:effectLst/>
              </a:rPr>
              <a:t> </a:t>
            </a:r>
            <a:r>
              <a:rPr lang="en-IN" sz="2400" b="1" i="0" u="none" strike="noStrike" dirty="0" err="1">
                <a:solidFill>
                  <a:schemeClr val="bg2">
                    <a:lumMod val="75000"/>
                  </a:schemeClr>
                </a:solidFill>
                <a:effectLst/>
              </a:rPr>
              <a:t>Sarvani</a:t>
            </a:r>
            <a:r>
              <a:rPr lang="en-IN" sz="2400" b="1" i="0" u="none" strike="noStrike" dirty="0">
                <a:solidFill>
                  <a:schemeClr val="bg2">
                    <a:lumMod val="75000"/>
                  </a:schemeClr>
                </a:solidFill>
                <a:effectLst/>
              </a:rPr>
              <a:t> V S  200002068</a:t>
            </a:r>
          </a:p>
          <a:p>
            <a:pPr marL="0" indent="0" algn="ctr" rtl="0" fontAlgn="base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b="1" i="0" u="none" strike="noStrike" dirty="0" err="1">
                <a:solidFill>
                  <a:schemeClr val="bg2">
                    <a:lumMod val="75000"/>
                  </a:schemeClr>
                </a:solidFill>
                <a:effectLst/>
              </a:rPr>
              <a:t>Kirtika</a:t>
            </a:r>
            <a:r>
              <a:rPr lang="en-IN" sz="2400" b="1" i="0" u="none" strike="noStrike" dirty="0">
                <a:solidFill>
                  <a:schemeClr val="bg2">
                    <a:lumMod val="75000"/>
                  </a:schemeClr>
                </a:solidFill>
                <a:effectLst/>
              </a:rPr>
              <a:t> </a:t>
            </a:r>
            <a:r>
              <a:rPr lang="en-IN" sz="2400" b="1" i="0" u="none" strike="noStrike" dirty="0" err="1">
                <a:solidFill>
                  <a:schemeClr val="bg2">
                    <a:lumMod val="75000"/>
                  </a:schemeClr>
                </a:solidFill>
                <a:effectLst/>
              </a:rPr>
              <a:t>Zanzan</a:t>
            </a:r>
            <a:r>
              <a:rPr lang="en-IN" sz="2400" b="1" i="0" u="none" strike="noStrike" dirty="0">
                <a:solidFill>
                  <a:schemeClr val="bg2">
                    <a:lumMod val="75000"/>
                  </a:schemeClr>
                </a:solidFill>
                <a:effectLst/>
              </a:rPr>
              <a:t> 200002085</a:t>
            </a:r>
          </a:p>
          <a:p>
            <a:pPr marL="0" indent="0">
              <a:buNone/>
            </a:pPr>
            <a:r>
              <a:rPr lang="en-IN" dirty="0"/>
              <a:t>          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10948493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F06260-341C-EDAC-5280-BF58B951C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1BE2DD-8753-745D-5774-9DB135A70E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Consider a plane wave (having angular frequency of w rad/sec and phase constant of </a:t>
            </a:r>
            <a:r>
              <a:rPr lang="en-IN" sz="1800" b="0" i="0" u="none" strike="noStrike" dirty="0">
                <a:effectLst/>
                <a:latin typeface="Droid Serif"/>
              </a:rPr>
              <a:t>𝛃</a:t>
            </a:r>
            <a:r>
              <a:rPr lang="en-IN" sz="1800" b="0" i="0" u="none" strike="noStrike" dirty="0">
                <a:solidFill>
                  <a:srgbClr val="666666"/>
                </a:solidFill>
                <a:effectLst/>
                <a:latin typeface="Droid Serif"/>
              </a:rPr>
              <a:t> </a:t>
            </a:r>
            <a:r>
              <a:rPr lang="en-US" dirty="0"/>
              <a:t>rad/m) propagating along a transmission line and terminated by a load impedance ZL. The transmission line has a characteristic impedance of Zo (=Ro + </a:t>
            </a:r>
            <a:r>
              <a:rPr lang="en-US" dirty="0" err="1"/>
              <a:t>jXo</a:t>
            </a:r>
            <a:r>
              <a:rPr lang="en-US" dirty="0"/>
              <a:t>) and length of l. Plot the input impedance Zi of the transmission line for different values of the load impedance ZL (=RL + </a:t>
            </a:r>
            <a:r>
              <a:rPr lang="en-US" dirty="0" err="1"/>
              <a:t>jXL</a:t>
            </a:r>
            <a:r>
              <a:rPr lang="en-US" dirty="0"/>
              <a:t>). </a:t>
            </a:r>
          </a:p>
          <a:p>
            <a:pPr marL="0" indent="0">
              <a:buNone/>
            </a:pPr>
            <a:r>
              <a:rPr lang="en-US" dirty="0"/>
              <a:t>Note:</a:t>
            </a:r>
          </a:p>
          <a:p>
            <a:pPr marL="0" indent="0">
              <a:buNone/>
            </a:pPr>
            <a:r>
              <a:rPr lang="en-US" dirty="0"/>
              <a:t>the parameter l should be considered as input in terms of </a:t>
            </a:r>
            <a:r>
              <a:rPr lang="en-IN" sz="1900" b="0" i="0" u="none" strike="noStrike" dirty="0">
                <a:effectLst/>
                <a:latin typeface="Droid Serif"/>
              </a:rPr>
              <a:t>𝛌</a:t>
            </a:r>
            <a:r>
              <a:rPr lang="en-US" dirty="0"/>
              <a:t>. The parameter values </a:t>
            </a:r>
            <a:r>
              <a:rPr lang="en-IN" sz="1900" b="0" i="0" u="none" strike="noStrike" dirty="0">
                <a:effectLst/>
                <a:latin typeface="Droid Serif"/>
              </a:rPr>
              <a:t>𝛃</a:t>
            </a:r>
            <a:r>
              <a:rPr lang="en-US" dirty="0"/>
              <a:t>, w, l, R0, X0, </a:t>
            </a:r>
            <a:r>
              <a:rPr lang="en-US"/>
              <a:t>RL, XL </a:t>
            </a:r>
            <a:r>
              <a:rPr lang="en-US" dirty="0"/>
              <a:t>will be provided from user-end.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839513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B40890-2D47-D2E8-B7C3-2EC8380D6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6072" y="245873"/>
            <a:ext cx="9912355" cy="1084606"/>
          </a:xfrm>
        </p:spPr>
        <p:txBody>
          <a:bodyPr>
            <a:normAutofit/>
          </a:bodyPr>
          <a:lstStyle/>
          <a:p>
            <a:r>
              <a:rPr lang="en-IN" sz="2800" dirty="0"/>
              <a:t>THEORY</a:t>
            </a:r>
            <a:br>
              <a:rPr lang="en-IN" dirty="0"/>
            </a:br>
            <a:endParaRPr lang="en-IN" dirty="0"/>
          </a:p>
        </p:txBody>
      </p:sp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1FF5C63C-0951-44EA-C3F1-9EB5BE33C9A4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171" t="-1" r="380" b="814"/>
          <a:stretch/>
        </p:blipFill>
        <p:spPr>
          <a:xfrm>
            <a:off x="6335356" y="4384793"/>
            <a:ext cx="5537649" cy="1782272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AE7B7A-3699-7BF2-8605-8A4C68960F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86072" y="1151389"/>
            <a:ext cx="10712740" cy="4555222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1600" dirty="0"/>
              <a:t>The propagation constant for a TEM wave is    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dirty="0"/>
              <a:t>Ɣ =   𝝰+ j 𝛃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dirty="0"/>
              <a:t>Where  𝝰 is attenuation factor and 𝛃 is phase shift constant.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dirty="0"/>
              <a:t>The formula for the input impedance Zi of a lossless line of length l terminated in ZL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dirty="0"/>
              <a:t>  Equation (I) </a:t>
            </a:r>
          </a:p>
          <a:p>
            <a:pPr marL="0" indent="0">
              <a:lnSpc>
                <a:spcPct val="100000"/>
              </a:lnSpc>
              <a:buNone/>
            </a:pPr>
            <a:endParaRPr lang="en-IN" sz="1600" dirty="0"/>
          </a:p>
          <a:p>
            <a:pPr marL="0" indent="0">
              <a:lnSpc>
                <a:spcPct val="100000"/>
              </a:lnSpc>
              <a:buNone/>
            </a:pPr>
            <a:r>
              <a:rPr lang="en-IN" sz="1600" dirty="0"/>
              <a:t>In most cases transmission-line segments can be considered lossless. i.e. 𝝰 = 0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IN" sz="1600" dirty="0"/>
              <a:t>Hence, Ɣ = j𝛃, Z0 = R0, and tanh </a:t>
            </a:r>
            <a:r>
              <a:rPr lang="en-IN" sz="1600" dirty="0" err="1"/>
              <a:t>Ɣl</a:t>
            </a:r>
            <a:r>
              <a:rPr lang="en-IN" sz="1600" dirty="0"/>
              <a:t> = tanh (j𝛃l) = j tan 𝛃l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IN" sz="1600" dirty="0"/>
              <a:t>The equation (I) becomes </a:t>
            </a:r>
          </a:p>
          <a:p>
            <a:pPr marL="0" indent="0">
              <a:buNone/>
            </a:pPr>
            <a:r>
              <a:rPr lang="en-IN" sz="1600" dirty="0"/>
              <a:t>                  Equation (II)</a:t>
            </a: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2256F29-1E82-E358-9D8E-D13E0E8EF5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2693" y="2679895"/>
            <a:ext cx="2909728" cy="5591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6F715D8-FCA7-3628-C968-A80DD7720F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3303" y="4486937"/>
            <a:ext cx="2419474" cy="685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3369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F29C3A-C110-DFAB-92E2-F54357E3A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335560"/>
            <a:ext cx="9905999" cy="57380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dirty="0"/>
              <a:t>We now consider several important special cases under </a:t>
            </a:r>
            <a:r>
              <a:rPr lang="en-US" sz="1600" b="1" dirty="0"/>
              <a:t>lossless</a:t>
            </a:r>
            <a:r>
              <a:rPr lang="en-US" sz="1600" dirty="0"/>
              <a:t> conditions:</a:t>
            </a:r>
          </a:p>
          <a:p>
            <a:pPr marL="0" indent="0">
              <a:buNone/>
            </a:pPr>
            <a:r>
              <a:rPr lang="en-US" sz="1600" u="sng" dirty="0"/>
              <a:t>1. Open-circuit termination (ZL →∞)</a:t>
            </a:r>
          </a:p>
          <a:p>
            <a:pPr marL="457200" lvl="1" indent="0">
              <a:buNone/>
            </a:pPr>
            <a:r>
              <a:rPr lang="en-US" sz="1600" dirty="0"/>
              <a:t> We have, from Eq. (II),</a:t>
            </a:r>
          </a:p>
          <a:p>
            <a:pPr marL="457200" lvl="1" indent="0">
              <a:buNone/>
            </a:pPr>
            <a:r>
              <a:rPr lang="en-US" sz="1600" dirty="0"/>
              <a:t>           Equation (III) </a:t>
            </a:r>
          </a:p>
          <a:p>
            <a:pPr marL="457200" lvl="1" indent="0">
              <a:buNone/>
            </a:pPr>
            <a:endParaRPr lang="en-US" sz="1600" dirty="0"/>
          </a:p>
          <a:p>
            <a:pPr marL="457200" lvl="1" indent="0">
              <a:lnSpc>
                <a:spcPct val="150000"/>
              </a:lnSpc>
              <a:buNone/>
            </a:pPr>
            <a:r>
              <a:rPr lang="en-US" sz="1600" dirty="0"/>
              <a:t>Above equation shows that the input impedance of an open-circuited lossless line is </a:t>
            </a:r>
            <a:r>
              <a:rPr lang="en-US" sz="1600" b="1" u="sng" dirty="0"/>
              <a:t>purely reactive</a:t>
            </a:r>
            <a:r>
              <a:rPr lang="en-US" sz="1600" dirty="0"/>
              <a:t>. The line can, however, be either capacitive or inductive because the function cot 𝛃l  can be either positive or negative, depending on the value of 𝛃l(=2𝞹l/𝛌).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US" sz="1600" dirty="0"/>
              <a:t>                                                                                                      </a:t>
            </a:r>
            <a:r>
              <a:rPr lang="en-US" sz="1050" dirty="0"/>
              <a:t>Input reactance of open-circuited transmission line </a:t>
            </a:r>
          </a:p>
          <a:p>
            <a:pPr marL="457200" lvl="1" indent="0">
              <a:lnSpc>
                <a:spcPct val="150000"/>
              </a:lnSpc>
              <a:buNone/>
            </a:pPr>
            <a:endParaRPr lang="en-US" sz="1800" dirty="0"/>
          </a:p>
          <a:p>
            <a:pPr marL="457200" lvl="1" indent="0">
              <a:buNone/>
            </a:pPr>
            <a:endParaRPr lang="en-US" sz="1800" dirty="0"/>
          </a:p>
          <a:p>
            <a:pPr marL="457200" lvl="1" indent="0">
              <a:buNone/>
            </a:pPr>
            <a:r>
              <a:rPr lang="en-US" sz="1800" dirty="0"/>
              <a:t>                                                         </a:t>
            </a: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C0171D-ADBE-5C78-F53E-0638C77F82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0708" y="1485933"/>
            <a:ext cx="3283119" cy="62868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0ECC24C-5F86-56B9-4AD1-5C1598271B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8126" y="3831764"/>
            <a:ext cx="2876698" cy="29211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C53F46B-C72F-8B1A-9D63-D48A4EAA6A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3032" y="3506035"/>
            <a:ext cx="5645440" cy="3016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4669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BEBF9C-64A7-D166-AA62-8301A5B999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331772"/>
            <a:ext cx="9905999" cy="6052843"/>
          </a:xfrm>
        </p:spPr>
        <p:txBody>
          <a:bodyPr/>
          <a:lstStyle/>
          <a:p>
            <a:pPr marL="0" indent="0">
              <a:buNone/>
            </a:pPr>
            <a:r>
              <a:rPr lang="en-US" sz="1800" u="sng" dirty="0"/>
              <a:t>2. Short circuit (ZL=0)      </a:t>
            </a:r>
          </a:p>
          <a:p>
            <a:pPr marL="457200" lvl="1" indent="0">
              <a:buNone/>
            </a:pPr>
            <a:r>
              <a:rPr lang="en-US" sz="1800" dirty="0"/>
              <a:t>We have, from Eq. (II),</a:t>
            </a:r>
          </a:p>
          <a:p>
            <a:pPr marL="457200" lvl="1" indent="0">
              <a:buNone/>
            </a:pPr>
            <a:r>
              <a:rPr lang="en-US" sz="1800" dirty="0"/>
              <a:t>        Equation (IV)  </a:t>
            </a:r>
          </a:p>
          <a:p>
            <a:pPr marL="457200" lvl="1" indent="0">
              <a:buNone/>
            </a:pPr>
            <a:endParaRPr lang="en-US" sz="1800" dirty="0"/>
          </a:p>
          <a:p>
            <a:pPr marL="457200" lvl="1" indent="0">
              <a:buNone/>
            </a:pPr>
            <a:r>
              <a:rPr lang="en-US" sz="1800" dirty="0"/>
              <a:t>Since tan 𝛃l can range from -∞  to +∞, the input impedance of a short-circuited lossless line can also be either purely inductive or purely capacitive, depending on the value of 𝛃l</a:t>
            </a:r>
          </a:p>
          <a:p>
            <a:pPr marL="457200" lvl="1" indent="0">
              <a:buNone/>
            </a:pPr>
            <a:endParaRPr lang="en-US" sz="1800" dirty="0"/>
          </a:p>
          <a:p>
            <a:pPr marL="457200" lvl="1" indent="0">
              <a:buNone/>
            </a:pPr>
            <a:r>
              <a:rPr lang="en-US" sz="1800" dirty="0"/>
              <a:t>        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sz="1800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sz="1800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sz="1050" dirty="0"/>
              <a:t>                                                                                                                                                                     Input reactance of short-circuited transmission line</a:t>
            </a:r>
          </a:p>
          <a:p>
            <a:pPr marL="457200" lvl="1" indent="0">
              <a:buNone/>
            </a:pPr>
            <a:endParaRPr lang="en-US" sz="1800" dirty="0"/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17FFF78-5C1D-762E-6243-83102CD3B2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4087" y="1184146"/>
            <a:ext cx="2159111" cy="6540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85AC36B-F180-CA9C-5C4B-B55F22E7FE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8009" y="2944585"/>
            <a:ext cx="2781443" cy="278144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6303964-0C76-A3F4-33BD-3154E0C4B7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9658" y="3031148"/>
            <a:ext cx="5531134" cy="3029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8253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6B6C6C-160F-DDCA-6D4A-84F31032D1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1404" y="471361"/>
            <a:ext cx="9036008" cy="5915277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1800" u="sng" dirty="0"/>
              <a:t>3. Quarter-wave sections (l = 𝞴/4, 𝛃l= 𝞹/2) </a:t>
            </a:r>
          </a:p>
          <a:p>
            <a:pPr marL="400050" lvl="1" indent="0">
              <a:lnSpc>
                <a:spcPct val="150000"/>
              </a:lnSpc>
              <a:buNone/>
            </a:pPr>
            <a:r>
              <a:rPr lang="en-US" sz="1600" dirty="0"/>
              <a:t>When the length of a line is an odd multiple of 𝞴 /4, l = (2n-1)𝞴/4, (n = 1,2,3, . .)</a:t>
            </a:r>
          </a:p>
          <a:p>
            <a:pPr marL="400050" lvl="1" indent="0">
              <a:lnSpc>
                <a:spcPct val="150000"/>
              </a:lnSpc>
              <a:buNone/>
            </a:pPr>
            <a:r>
              <a:rPr lang="en-US" sz="1600" dirty="0"/>
              <a:t>                 </a:t>
            </a:r>
          </a:p>
          <a:p>
            <a:pPr marL="400050" lvl="1" indent="0">
              <a:lnSpc>
                <a:spcPct val="150000"/>
              </a:lnSpc>
              <a:buNone/>
            </a:pPr>
            <a:endParaRPr lang="en-US" sz="1600" dirty="0"/>
          </a:p>
          <a:p>
            <a:pPr marL="400050" lvl="1" indent="0">
              <a:lnSpc>
                <a:spcPct val="150000"/>
              </a:lnSpc>
              <a:buNone/>
            </a:pPr>
            <a:endParaRPr lang="en-US" sz="1600" dirty="0"/>
          </a:p>
          <a:p>
            <a:pPr marL="400050" lvl="1" indent="0">
              <a:lnSpc>
                <a:spcPct val="150000"/>
              </a:lnSpc>
              <a:buNone/>
            </a:pPr>
            <a:r>
              <a:rPr lang="en-US" sz="1600" dirty="0"/>
              <a:t>And eq(I) becomes    </a:t>
            </a:r>
          </a:p>
          <a:p>
            <a:pPr marL="400050" lvl="1" indent="0">
              <a:lnSpc>
                <a:spcPct val="150000"/>
              </a:lnSpc>
              <a:buNone/>
            </a:pPr>
            <a:r>
              <a:rPr lang="en-US" sz="1600" dirty="0"/>
              <a:t>                                                              Quarter-wave line</a:t>
            </a:r>
          </a:p>
          <a:p>
            <a:pPr marL="400050" lvl="1" indent="0">
              <a:lnSpc>
                <a:spcPct val="150000"/>
              </a:lnSpc>
              <a:buNone/>
            </a:pPr>
            <a:r>
              <a:rPr lang="en-US" sz="1600" dirty="0"/>
              <a:t>Hence, a quarter-wave lossless line transforms the load impedance to the input terminals as its inverse multiplied by the square of the characteristic resistance; it is often referred to as a quarter-wave transformer. 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9914CD-97FC-8AFD-881D-15BFD4BDAE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6848" y="1460831"/>
            <a:ext cx="2978303" cy="131451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D489FC0-27F3-17E3-CAA5-9046269756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8996" y="3015480"/>
            <a:ext cx="1104957" cy="749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3386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59EE29-085E-A479-3DA0-994FB90518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0023" y="752559"/>
            <a:ext cx="8946541" cy="5795245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sz="1800" u="sng" dirty="0"/>
              <a:t>4. Half-wave sections (l = 𝞴/2, 𝛃l= 𝞹)</a:t>
            </a:r>
          </a:p>
          <a:p>
            <a:pPr marL="400050" lvl="1" indent="0">
              <a:lnSpc>
                <a:spcPct val="120000"/>
              </a:lnSpc>
              <a:buNone/>
            </a:pPr>
            <a:r>
              <a:rPr lang="en-US" sz="1600" dirty="0"/>
              <a:t>When the length of a line is an integral multiple of 𝞴/2, l = n𝞴/2 (n = 1, 2, 3, . . .),</a:t>
            </a:r>
          </a:p>
          <a:p>
            <a:pPr marL="400050" lvl="1" indent="0">
              <a:lnSpc>
                <a:spcPct val="120000"/>
              </a:lnSpc>
              <a:buNone/>
            </a:pPr>
            <a:endParaRPr lang="en-US" sz="1600" dirty="0"/>
          </a:p>
          <a:p>
            <a:pPr marL="400050" lvl="1" indent="0">
              <a:lnSpc>
                <a:spcPct val="120000"/>
              </a:lnSpc>
              <a:buNone/>
            </a:pPr>
            <a:endParaRPr lang="en-US" sz="1600" dirty="0"/>
          </a:p>
          <a:p>
            <a:pPr marL="400050" lvl="1" indent="0">
              <a:lnSpc>
                <a:spcPct val="120000"/>
              </a:lnSpc>
              <a:buNone/>
            </a:pPr>
            <a:endParaRPr lang="en-US" sz="1600" dirty="0"/>
          </a:p>
          <a:p>
            <a:pPr marL="400050" lvl="1" indent="0">
              <a:lnSpc>
                <a:spcPct val="120000"/>
              </a:lnSpc>
              <a:buNone/>
            </a:pPr>
            <a:r>
              <a:rPr lang="en-US" sz="1600" dirty="0"/>
              <a:t>Thus, eq(I) reduces to </a:t>
            </a:r>
          </a:p>
          <a:p>
            <a:pPr marL="400050" lvl="1" indent="0">
              <a:lnSpc>
                <a:spcPct val="120000"/>
              </a:lnSpc>
              <a:buNone/>
            </a:pPr>
            <a:r>
              <a:rPr lang="en-US" sz="1600" dirty="0"/>
              <a:t> </a:t>
            </a:r>
          </a:p>
          <a:p>
            <a:pPr marL="400050" lvl="1" indent="0">
              <a:lnSpc>
                <a:spcPct val="120000"/>
              </a:lnSpc>
              <a:buNone/>
            </a:pPr>
            <a:r>
              <a:rPr lang="en-US" sz="1600" dirty="0"/>
              <a:t>a half-wave lossless line transfers the load impedance to the input terminals without change.</a:t>
            </a:r>
          </a:p>
          <a:p>
            <a:pPr marL="400050" lvl="1" indent="0">
              <a:lnSpc>
                <a:spcPct val="120000"/>
              </a:lnSpc>
              <a:buNone/>
            </a:pPr>
            <a:r>
              <a:rPr lang="en-US" sz="1600" dirty="0"/>
              <a:t>We get linear graphs for Zi vs </a:t>
            </a:r>
            <a:r>
              <a:rPr lang="en-US" sz="1600" dirty="0" err="1"/>
              <a:t>Zl</a:t>
            </a:r>
            <a:r>
              <a:rPr lang="en-US" sz="1600" dirty="0"/>
              <a:t> plot in this case.</a:t>
            </a: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8E8780-AF43-63F5-1B92-A575A735DB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4436" y="1649302"/>
            <a:ext cx="1985078" cy="8684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1508C71-4038-79A7-5AE8-A6666597EF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4436" y="2983362"/>
            <a:ext cx="3566880" cy="664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2584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59EE29-085E-A479-3DA0-994FB90518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8073" y="614713"/>
            <a:ext cx="8946541" cy="579524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dirty="0"/>
              <a:t>Whereas</a:t>
            </a:r>
            <a:r>
              <a:rPr lang="en-US" dirty="0"/>
              <a:t> </a:t>
            </a:r>
            <a:r>
              <a:rPr lang="en-US" sz="1600" dirty="0"/>
              <a:t>when the transmission line segments are </a:t>
            </a:r>
            <a:r>
              <a:rPr lang="en-US" sz="1600" b="1" dirty="0"/>
              <a:t>lossy  </a:t>
            </a:r>
            <a:r>
              <a:rPr lang="en-US" sz="1600" b="1" dirty="0" err="1"/>
              <a:t>i.e</a:t>
            </a:r>
            <a:r>
              <a:rPr lang="en-US" sz="1600" b="1" dirty="0"/>
              <a:t> </a:t>
            </a:r>
            <a:r>
              <a:rPr lang="el-GR" sz="1600" b="1" dirty="0"/>
              <a:t></a:t>
            </a:r>
            <a:r>
              <a:rPr lang="en-US" sz="1600" b="1" dirty="0"/>
              <a:t> </a:t>
            </a:r>
            <a:r>
              <a:rPr lang="el-GR" sz="1600" b="1" dirty="0"/>
              <a:t>≠</a:t>
            </a:r>
            <a:r>
              <a:rPr lang="en-US" sz="1600" b="1" dirty="0"/>
              <a:t> 0</a:t>
            </a:r>
            <a:r>
              <a:rPr lang="en-US" sz="1600" dirty="0"/>
              <a:t>, 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      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u="sng" dirty="0"/>
              <a:t>1. </a:t>
            </a:r>
            <a:r>
              <a:rPr lang="en-US" sz="1800" u="sng" dirty="0"/>
              <a:t>Open circuited  line, (ZL →∞)</a:t>
            </a:r>
          </a:p>
          <a:p>
            <a:pPr marL="0" indent="0">
              <a:buNone/>
            </a:pPr>
            <a:r>
              <a:rPr lang="en-US" sz="1800" dirty="0"/>
              <a:t>              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u="sng" dirty="0"/>
              <a:t>2. Short circuited line, (ZL = 0)    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From above two equations, </a:t>
            </a:r>
            <a:endParaRPr lang="en-IN" sz="1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2256F29-1E82-E358-9D8E-D13E0E8EF5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4324" y="1221128"/>
            <a:ext cx="3499412" cy="67240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BFF20C5-066D-54C0-060A-7212A559FA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5177" y="2459561"/>
            <a:ext cx="1692334" cy="60263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4F20136-1E79-5A97-C69C-24791361FB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4030" y="3652257"/>
            <a:ext cx="1692334" cy="63809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99852A7-F286-EAA3-1F15-51C8E886C4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6988" y="5070681"/>
            <a:ext cx="1511378" cy="73028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4C53585-1064-76A5-CAF5-7A242268AF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21750" y="4964466"/>
            <a:ext cx="2221812" cy="860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24291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096F0E7-E7B5-406E-8E94-F0043B2AC7F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C41CBB0-BAA0-4983-8F2B-E10AF3358DA8}">
  <ds:schemaRefs>
    <ds:schemaRef ds:uri="16c05727-aa75-4e4a-9b5f-8a80a1165891"/>
    <ds:schemaRef ds:uri="http://purl.org/dc/dcmitype/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schemas.microsoft.com/office/infopath/2007/PartnerControls"/>
    <ds:schemaRef ds:uri="71af3243-3dd4-4a8d-8c0d-dd76da1f02a5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104C6BCC-A38B-4625-90E6-7D3BBA3909A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361</TotalTime>
  <Words>832</Words>
  <Application>Microsoft Office PowerPoint</Application>
  <PresentationFormat>Widescreen</PresentationFormat>
  <Paragraphs>112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Arial</vt:lpstr>
      <vt:lpstr>Calibri</vt:lpstr>
      <vt:lpstr>Cambria Math</vt:lpstr>
      <vt:lpstr>Century Gothic</vt:lpstr>
      <vt:lpstr>Droid Serif</vt:lpstr>
      <vt:lpstr>Wingdings 3</vt:lpstr>
      <vt:lpstr>Ion</vt:lpstr>
      <vt:lpstr>EE 305 project</vt:lpstr>
      <vt:lpstr>PowerPoint Presentation</vt:lpstr>
      <vt:lpstr>Problem Statement</vt:lpstr>
      <vt:lpstr>THEORY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RESULTS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Ee 305 project</dc:title>
  <dc:creator>snehajyothi2302@gmail.com</dc:creator>
  <cp:lastModifiedBy>sneha k</cp:lastModifiedBy>
  <cp:revision>12</cp:revision>
  <dcterms:created xsi:type="dcterms:W3CDTF">2022-11-18T04:53:56Z</dcterms:created>
  <dcterms:modified xsi:type="dcterms:W3CDTF">2023-11-17T09:35:06Z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